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20" y="-7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66566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 b="1">
              <a:solidFill>
                <a:srgbClr val="980000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3528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Major Scale Theory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713100" y="2570400"/>
            <a:ext cx="7717800" cy="192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LEARNING TARGETS:</a:t>
            </a:r>
          </a:p>
          <a:p>
            <a:pPr marL="457200" lvl="0" indent="-342900" algn="l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I can </a:t>
            </a:r>
            <a:r>
              <a:rPr lang="en" sz="1800" b="1"/>
              <a:t>analyze</a:t>
            </a:r>
            <a:r>
              <a:rPr lang="en" sz="1800"/>
              <a:t> the major scale formula using intervals</a:t>
            </a:r>
          </a:p>
          <a:p>
            <a:pPr marL="457200" lvl="0" indent="-342900" algn="l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I can </a:t>
            </a:r>
            <a:r>
              <a:rPr lang="en" sz="1800" b="1"/>
              <a:t>identify</a:t>
            </a:r>
            <a:r>
              <a:rPr lang="en" sz="1800"/>
              <a:t> and </a:t>
            </a:r>
            <a:r>
              <a:rPr lang="en" sz="1800" b="1"/>
              <a:t>perform</a:t>
            </a:r>
            <a:r>
              <a:rPr lang="en" sz="1800"/>
              <a:t> a major scale using scale degree numbers</a:t>
            </a:r>
          </a:p>
          <a:p>
            <a:pPr marL="457200" lvl="0" indent="-342900" algn="l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I can </a:t>
            </a:r>
            <a:r>
              <a:rPr lang="en" sz="1800" b="1"/>
              <a:t>identify</a:t>
            </a:r>
            <a:r>
              <a:rPr lang="en" sz="1800"/>
              <a:t> and </a:t>
            </a:r>
            <a:r>
              <a:rPr lang="en" sz="1800" b="1"/>
              <a:t>perform</a:t>
            </a:r>
            <a:r>
              <a:rPr lang="en" sz="1800"/>
              <a:t> a major scale using solfege syllables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Major Scale Formula:</a:t>
            </a:r>
          </a:p>
        </p:txBody>
      </p:sp>
      <p:pic>
        <p:nvPicPr>
          <p:cNvPr id="61" name="Shape 61" descr="scal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5425" y="1466575"/>
            <a:ext cx="6659474" cy="193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 descr="steps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5925" y="2673625"/>
            <a:ext cx="4914523" cy="79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 descr="Screen Shot 2017-04-09 at 12.40.38 AM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7412" y="3634124"/>
            <a:ext cx="8829175" cy="112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Scale Degree Numbers: </a:t>
            </a:r>
          </a:p>
        </p:txBody>
      </p:sp>
      <p:sp>
        <p:nvSpPr>
          <p:cNvPr id="69" name="Shape 69"/>
          <p:cNvSpPr/>
          <p:nvPr/>
        </p:nvSpPr>
        <p:spPr>
          <a:xfrm>
            <a:off x="589625" y="1216025"/>
            <a:ext cx="589200" cy="572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70" name="Shape 70"/>
          <p:cNvSpPr/>
          <p:nvPr/>
        </p:nvSpPr>
        <p:spPr>
          <a:xfrm>
            <a:off x="1708100" y="1216025"/>
            <a:ext cx="589200" cy="572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2</a:t>
            </a:r>
          </a:p>
        </p:txBody>
      </p:sp>
      <p:sp>
        <p:nvSpPr>
          <p:cNvPr id="71" name="Shape 71"/>
          <p:cNvSpPr/>
          <p:nvPr/>
        </p:nvSpPr>
        <p:spPr>
          <a:xfrm>
            <a:off x="2826575" y="1216025"/>
            <a:ext cx="589200" cy="572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72" name="Shape 72"/>
          <p:cNvSpPr/>
          <p:nvPr/>
        </p:nvSpPr>
        <p:spPr>
          <a:xfrm>
            <a:off x="3945037" y="1216025"/>
            <a:ext cx="589200" cy="572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4</a:t>
            </a:r>
          </a:p>
        </p:txBody>
      </p:sp>
      <p:sp>
        <p:nvSpPr>
          <p:cNvPr id="73" name="Shape 73"/>
          <p:cNvSpPr/>
          <p:nvPr/>
        </p:nvSpPr>
        <p:spPr>
          <a:xfrm>
            <a:off x="4922425" y="1216025"/>
            <a:ext cx="589200" cy="572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5</a:t>
            </a:r>
          </a:p>
        </p:txBody>
      </p:sp>
      <p:sp>
        <p:nvSpPr>
          <p:cNvPr id="74" name="Shape 74"/>
          <p:cNvSpPr/>
          <p:nvPr/>
        </p:nvSpPr>
        <p:spPr>
          <a:xfrm>
            <a:off x="5970350" y="1216025"/>
            <a:ext cx="589200" cy="572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6</a:t>
            </a:r>
          </a:p>
        </p:txBody>
      </p:sp>
      <p:sp>
        <p:nvSpPr>
          <p:cNvPr id="75" name="Shape 75"/>
          <p:cNvSpPr/>
          <p:nvPr/>
        </p:nvSpPr>
        <p:spPr>
          <a:xfrm>
            <a:off x="7018275" y="1216025"/>
            <a:ext cx="589200" cy="572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7</a:t>
            </a:r>
          </a:p>
        </p:txBody>
      </p:sp>
      <p:sp>
        <p:nvSpPr>
          <p:cNvPr id="76" name="Shape 76"/>
          <p:cNvSpPr/>
          <p:nvPr/>
        </p:nvSpPr>
        <p:spPr>
          <a:xfrm>
            <a:off x="8066200" y="1216025"/>
            <a:ext cx="589200" cy="572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8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229225" y="23523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Solfege:</a:t>
            </a:r>
          </a:p>
        </p:txBody>
      </p:sp>
      <p:sp>
        <p:nvSpPr>
          <p:cNvPr id="78" name="Shape 78"/>
          <p:cNvSpPr/>
          <p:nvPr/>
        </p:nvSpPr>
        <p:spPr>
          <a:xfrm>
            <a:off x="539112" y="3053475"/>
            <a:ext cx="589200" cy="5727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</a:t>
            </a:r>
          </a:p>
        </p:txBody>
      </p:sp>
      <p:sp>
        <p:nvSpPr>
          <p:cNvPr id="79" name="Shape 79"/>
          <p:cNvSpPr/>
          <p:nvPr/>
        </p:nvSpPr>
        <p:spPr>
          <a:xfrm>
            <a:off x="1657587" y="3053475"/>
            <a:ext cx="589200" cy="5727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Re</a:t>
            </a:r>
          </a:p>
        </p:txBody>
      </p:sp>
      <p:sp>
        <p:nvSpPr>
          <p:cNvPr id="80" name="Shape 80"/>
          <p:cNvSpPr/>
          <p:nvPr/>
        </p:nvSpPr>
        <p:spPr>
          <a:xfrm>
            <a:off x="2776062" y="3053475"/>
            <a:ext cx="589200" cy="5727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Mi</a:t>
            </a:r>
          </a:p>
        </p:txBody>
      </p:sp>
      <p:sp>
        <p:nvSpPr>
          <p:cNvPr id="81" name="Shape 81"/>
          <p:cNvSpPr/>
          <p:nvPr/>
        </p:nvSpPr>
        <p:spPr>
          <a:xfrm>
            <a:off x="3894525" y="3053475"/>
            <a:ext cx="589200" cy="5727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Fa</a:t>
            </a:r>
          </a:p>
        </p:txBody>
      </p:sp>
      <p:sp>
        <p:nvSpPr>
          <p:cNvPr id="82" name="Shape 82"/>
          <p:cNvSpPr/>
          <p:nvPr/>
        </p:nvSpPr>
        <p:spPr>
          <a:xfrm>
            <a:off x="4871912" y="3053475"/>
            <a:ext cx="589200" cy="5727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Sol</a:t>
            </a:r>
          </a:p>
        </p:txBody>
      </p:sp>
      <p:sp>
        <p:nvSpPr>
          <p:cNvPr id="83" name="Shape 83"/>
          <p:cNvSpPr/>
          <p:nvPr/>
        </p:nvSpPr>
        <p:spPr>
          <a:xfrm>
            <a:off x="5919837" y="3053475"/>
            <a:ext cx="589200" cy="5727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La</a:t>
            </a:r>
          </a:p>
        </p:txBody>
      </p:sp>
      <p:sp>
        <p:nvSpPr>
          <p:cNvPr id="84" name="Shape 84"/>
          <p:cNvSpPr/>
          <p:nvPr/>
        </p:nvSpPr>
        <p:spPr>
          <a:xfrm>
            <a:off x="6967762" y="3053475"/>
            <a:ext cx="589200" cy="5727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Ti</a:t>
            </a:r>
          </a:p>
        </p:txBody>
      </p:sp>
      <p:sp>
        <p:nvSpPr>
          <p:cNvPr id="85" name="Shape 85"/>
          <p:cNvSpPr/>
          <p:nvPr/>
        </p:nvSpPr>
        <p:spPr>
          <a:xfrm>
            <a:off x="8015687" y="3053475"/>
            <a:ext cx="589200" cy="5727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</a:t>
            </a:r>
          </a:p>
        </p:txBody>
      </p:sp>
      <p:pic>
        <p:nvPicPr>
          <p:cNvPr id="86" name="Shape 86" descr="Screen Shot 2017-04-09 at 12.52.47 A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025" y="3837500"/>
            <a:ext cx="8625574" cy="840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 descr="Screen Shot 2017-04-09 at 12.56.02 A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900" y="340950"/>
            <a:ext cx="8820074" cy="4572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6087" y="0"/>
            <a:ext cx="4711825" cy="3368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76525" y="3543475"/>
            <a:ext cx="3790950" cy="133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ctrTitle"/>
          </p:nvPr>
        </p:nvSpPr>
        <p:spPr>
          <a:xfrm>
            <a:off x="311708" y="4559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Concert Pitch Transpositions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subTitle" idx="1"/>
          </p:nvPr>
        </p:nvSpPr>
        <p:spPr>
          <a:xfrm>
            <a:off x="1187250" y="2741350"/>
            <a:ext cx="6779400" cy="211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LEARNING TARGETS:</a:t>
            </a:r>
          </a:p>
          <a:p>
            <a:pPr marL="457200" lvl="0" indent="-342900" algn="l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I can explain the difference between concert pitch and written pitch</a:t>
            </a:r>
          </a:p>
          <a:p>
            <a:pPr marL="457200" lvl="0" indent="-342900" algn="l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I can transpose a concert key pitch for Bb, F, and Eb instruments by analyzing the transposition formulas</a:t>
            </a:r>
          </a:p>
          <a:p>
            <a:pPr lvl="0" algn="l" rt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4412" y="76200"/>
            <a:ext cx="5435185" cy="4991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311708" y="373500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Major Scale Tonality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in Music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subTitle" idx="1"/>
          </p:nvPr>
        </p:nvSpPr>
        <p:spPr>
          <a:xfrm>
            <a:off x="1145700" y="2426100"/>
            <a:ext cx="6852600" cy="221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LEARNING TARGETS:</a:t>
            </a:r>
          </a:p>
          <a:p>
            <a:pPr marL="457200" lvl="0" indent="-342900" algn="l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I can use one major scale element (ex: solfege) to figure out another major scale element (ex: concert pitch transposition) </a:t>
            </a:r>
          </a:p>
          <a:p>
            <a:pPr marL="457200" lvl="0" indent="-342900" algn="l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I can </a:t>
            </a:r>
            <a:r>
              <a:rPr lang="en" sz="1800" b="1"/>
              <a:t>analyze</a:t>
            </a:r>
            <a:r>
              <a:rPr lang="en" sz="1800"/>
              <a:t> scale degree elements (ex: solfege, scale degree numbers, etc.) within the context of real music</a:t>
            </a:r>
          </a:p>
          <a:p>
            <a:pPr marL="457200" lvl="0" indent="-342900" algn="l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I can </a:t>
            </a:r>
            <a:r>
              <a:rPr lang="en" sz="1800" b="1"/>
              <a:t>perform</a:t>
            </a:r>
            <a:r>
              <a:rPr lang="en" sz="1800"/>
              <a:t> my E major and Ab major scales without reading musical notation.</a:t>
            </a:r>
          </a:p>
          <a:p>
            <a:pPr lvl="0" algn="l" rt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137" y="0"/>
            <a:ext cx="8509715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Macintosh PowerPoint</Application>
  <PresentationFormat>On-screen Show (16:9)</PresentationFormat>
  <Paragraphs>34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simple-light-2</vt:lpstr>
      <vt:lpstr>Major Scale Theory</vt:lpstr>
      <vt:lpstr>Major Scale Formula:</vt:lpstr>
      <vt:lpstr>Scale Degree Numbers: </vt:lpstr>
      <vt:lpstr>PowerPoint Presentation</vt:lpstr>
      <vt:lpstr>PowerPoint Presentation</vt:lpstr>
      <vt:lpstr>Concert Pitch Transpositions</vt:lpstr>
      <vt:lpstr>PowerPoint Presentation</vt:lpstr>
      <vt:lpstr>Major Scale Tonality  in Music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Scale Theory</dc:title>
  <cp:lastModifiedBy>Taryn O'Keefe</cp:lastModifiedBy>
  <cp:revision>1</cp:revision>
  <dcterms:modified xsi:type="dcterms:W3CDTF">2017-05-07T20:12:12Z</dcterms:modified>
</cp:coreProperties>
</file>